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8" r:id="rId5"/>
    <p:sldId id="269" r:id="rId6"/>
    <p:sldId id="270" r:id="rId7"/>
    <p:sldId id="258" r:id="rId8"/>
    <p:sldId id="265" r:id="rId9"/>
    <p:sldId id="267" r:id="rId10"/>
    <p:sldId id="260" r:id="rId11"/>
    <p:sldId id="261" r:id="rId12"/>
    <p:sldId id="262" r:id="rId13"/>
    <p:sldId id="274" r:id="rId14"/>
    <p:sldId id="271" r:id="rId15"/>
    <p:sldId id="272" r:id="rId16"/>
    <p:sldId id="273" r:id="rId17"/>
    <p:sldId id="275" r:id="rId18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F01"/>
    <a:srgbClr val="009676"/>
    <a:srgbClr val="005643"/>
    <a:srgbClr val="001409"/>
    <a:srgbClr val="FAA523"/>
    <a:srgbClr val="FFC8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4"/>
    <p:restoredTop sz="94669"/>
  </p:normalViewPr>
  <p:slideViewPr>
    <p:cSldViewPr snapToGrid="0" snapToObjects="1">
      <p:cViewPr>
        <p:scale>
          <a:sx n="93" d="100"/>
          <a:sy n="93" d="100"/>
        </p:scale>
        <p:origin x="1068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en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1262" y="2841472"/>
            <a:ext cx="6641476" cy="6707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913" y="5884167"/>
            <a:ext cx="6785430" cy="641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291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D7A64-3DD3-8745-847E-A08E08318283}" type="datetime1">
              <a:rPr lang="en-US"/>
              <a:pPr>
                <a:defRPr/>
              </a:pPr>
              <a:t>10/23/2018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A5D68-021B-F348-BCA2-D4CE72139C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904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B2696-75AC-F044-925D-2B39E8503BA1}" type="datetime1">
              <a:rPr lang="en-US"/>
              <a:pPr>
                <a:defRPr/>
              </a:pPr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524AB-D8AC-E247-A293-870B8A0257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179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9C5B0-86FB-CE48-82CB-36ED3E91C4E7}" type="datetime1">
              <a:rPr lang="en-US"/>
              <a:pPr>
                <a:defRPr/>
              </a:pPr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6307B-C683-A846-8129-A4C7B43FEA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167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pen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green.template_graphics2.wm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0" y="3124200"/>
            <a:ext cx="73660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181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6184D-AFEF-8F48-BF0E-8F2702AD1B7C}" type="datetime1">
              <a:rPr lang="en-US"/>
              <a:pPr>
                <a:defRPr/>
              </a:pPr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4E207-50E1-F44B-8AC6-5CF832AEA7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696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A4D6B-1B1F-C145-8896-D9F92532DF87}" type="datetime1">
              <a:rPr lang="en-US"/>
              <a:pPr>
                <a:defRPr/>
              </a:pPr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D5700-F24E-064F-A9E9-AFA6FA218C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0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AB8D8-A458-2540-A56D-8FB859BF2A98}" type="datetime1">
              <a:rPr lang="en-US"/>
              <a:pPr>
                <a:defRPr/>
              </a:pPr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49FAA-6A62-C149-9EEC-677BF1B5DD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714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E4BB0-3D2D-4D47-88BA-CB64BFBB33A5}" type="datetime1">
              <a:rPr lang="en-US"/>
              <a:pPr>
                <a:defRPr/>
              </a:pPr>
              <a:t>10/23/2018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D1545-741D-CA40-9A0D-40950F2952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89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B6B38-AC37-4542-9689-F4C421B13759}" type="datetime1">
              <a:rPr lang="en-US"/>
              <a:pPr>
                <a:defRPr/>
              </a:pPr>
              <a:t>10/23/2018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56FCD-4182-4641-8B29-76B27A42AD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262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4F1AB-DA6B-2246-B296-AB1A28A4CE74}" type="datetime1">
              <a:rPr lang="en-US"/>
              <a:pPr>
                <a:defRPr/>
              </a:pPr>
              <a:t>10/23/2018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3FE32-24E3-5E40-A410-D025467DA3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588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BB76C-3C18-B94D-AF79-F0285B1ACC64}" type="datetime1">
              <a:rPr lang="en-US"/>
              <a:pPr>
                <a:defRPr/>
              </a:pPr>
              <a:t>10/23/2018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03D1B-95A6-6044-8FF9-22069806C8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00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853E0-27DB-EE4A-9CB8-EBE0B30BA89E}" type="datetime1">
              <a:rPr lang="en-US"/>
              <a:pPr>
                <a:defRPr/>
              </a:pPr>
              <a:t>10/23/2018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C3D4B-D44E-734C-ABB1-702E0150C9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100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001409"/>
            </a:gs>
            <a:gs pos="2000">
              <a:srgbClr val="005643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FCEA274B-8EFD-CD4E-B061-80DDB08B7FF8}" type="datetime1">
              <a:rPr lang="en-US"/>
              <a:pPr>
                <a:defRPr/>
              </a:pPr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2C34A2B0-9264-084D-A3E9-94F27F3EA8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15" descr="green.template_graphics2.wmf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6164263"/>
            <a:ext cx="24638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2" r:id="rId13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FFCF0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FFCF01"/>
          </a:solidFill>
          <a:latin typeface="Arial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FFCF01"/>
          </a:solidFill>
          <a:latin typeface="Arial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FFCF01"/>
          </a:solidFill>
          <a:latin typeface="Arial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FFCF0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+mn-lt"/>
          <a:ea typeface="ＭＳ Ｐゴシック" charset="0"/>
          <a:cs typeface="ＭＳ Ｐゴシック" charset="-128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+mn-lt"/>
          <a:ea typeface="ＭＳ Ｐゴシック" charset="0"/>
          <a:cs typeface="ＭＳ Ｐゴシック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+mn-lt"/>
          <a:ea typeface="ＭＳ Ｐゴシック" charset="0"/>
          <a:cs typeface="ＭＳ Ｐゴシック" charset="-128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+mn-lt"/>
          <a:ea typeface="ＭＳ Ｐゴシック" charset="0"/>
          <a:cs typeface="ＭＳ Ｐゴシック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gis.nd.gov/lcn/assembly/constituentViews/public/findmylegislator.htm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Relationship Id="rId5" Type="http://schemas.openxmlformats.org/officeDocument/2006/relationships/hyperlink" Target="https://ndgov.maps.arcgis.com/apps/StorytellingTextLegend/index.html?appid=cc1cd59ae12c49af802fd73eabaa82b7" TargetMode="External"/><Relationship Id="rId4" Type="http://schemas.openxmlformats.org/officeDocument/2006/relationships/hyperlink" Target="https://vip.sos.nd.gov/wheretovote.aspx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hyperlink" Target="http://www.malaysianwireless.com/2014/01/uber-now-malaysia-luxury-car-service-smartphone/" TargetMode="External"/><Relationship Id="rId7" Type="http://schemas.openxmlformats.org/officeDocument/2006/relationships/hyperlink" Target="https://creativecommons.org/licenses/by-nd/3.0/" TargetMode="Externa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lawyersandsettlements.com/blog/week-adjourned-8-18-17-lyft-carnival-mylan-epipen.html" TargetMode="External"/><Relationship Id="rId5" Type="http://schemas.openxmlformats.org/officeDocument/2006/relationships/image" Target="../media/image10.png"/><Relationship Id="rId10" Type="http://schemas.openxmlformats.org/officeDocument/2006/relationships/image" Target="../media/image12.png"/><Relationship Id="rId4" Type="http://schemas.openxmlformats.org/officeDocument/2006/relationships/hyperlink" Target="https://creativecommons.org/licenses/by-sa/3.0/" TargetMode="External"/><Relationship Id="rId9" Type="http://schemas.openxmlformats.org/officeDocument/2006/relationships/hyperlink" Target="https://en.wikipedia.org/wiki/North_Dakota_Republican_Party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ndsu.registrar@ndsu.edu" TargetMode="Externa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gis.nd.gov/lcn/assembly/constituentViews/public/findmylegislator.htm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ballotpedia.org/Sample_Ballot_Lookup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3D9E9-47A4-4AB3-93B7-A3A1D1319E4C}"/>
              </a:ext>
            </a:extLst>
          </p:cNvPr>
          <p:cNvSpPr txBox="1">
            <a:spLocks/>
          </p:cNvSpPr>
          <p:nvPr/>
        </p:nvSpPr>
        <p:spPr>
          <a:xfrm>
            <a:off x="0" y="5185477"/>
            <a:ext cx="9144000" cy="1143000"/>
          </a:xfrm>
          <a:prstGeom prst="rect">
            <a:avLst/>
          </a:prstGeom>
        </p:spPr>
        <p:txBody>
          <a:bodyPr/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FFCF0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CF0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CF0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CF0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CF0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b="1" dirty="0"/>
              <a:t>Voting in the ND 2018 Midterms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D63D6-E29E-43C2-BAE9-249A2C67A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19479"/>
            <a:ext cx="9144000" cy="1143000"/>
          </a:xfrm>
        </p:spPr>
        <p:txBody>
          <a:bodyPr/>
          <a:lstStyle/>
          <a:p>
            <a:r>
              <a:rPr lang="en-US" sz="4000" dirty="0"/>
              <a:t>ND Ballot Measure 2:</a:t>
            </a:r>
            <a:br>
              <a:rPr lang="en-US" sz="4000" dirty="0"/>
            </a:br>
            <a:r>
              <a:rPr lang="en-US" sz="2800" dirty="0"/>
              <a:t>Citizen Requirement for Voting Amendment Initiative</a:t>
            </a:r>
            <a:r>
              <a:rPr lang="en-US" sz="3600" b="1" dirty="0"/>
              <a:t> </a:t>
            </a:r>
            <a:br>
              <a:rPr lang="en-US" b="1" dirty="0"/>
            </a:br>
            <a:endParaRPr lang="en-US" sz="4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735381-4AF9-470E-B220-D1C1B9A36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49888"/>
            <a:ext cx="4040188" cy="639762"/>
          </a:xfrm>
        </p:spPr>
        <p:txBody>
          <a:bodyPr/>
          <a:lstStyle/>
          <a:p>
            <a:r>
              <a:rPr lang="en-US" sz="2800" dirty="0"/>
              <a:t>If enacted, would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A012D2-A29B-420A-A700-0A4DBFE64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289650"/>
            <a:ext cx="8229600" cy="3525040"/>
          </a:xfrm>
        </p:spPr>
        <p:txBody>
          <a:bodyPr/>
          <a:lstStyle/>
          <a:p>
            <a:r>
              <a:rPr lang="en-US" sz="2000" dirty="0"/>
              <a:t>Amend Article II of the ND Constitution</a:t>
            </a:r>
            <a:endParaRPr lang="en-US" sz="1050" dirty="0"/>
          </a:p>
          <a:p>
            <a:pPr lvl="1"/>
            <a:r>
              <a:rPr lang="en-US" b="1" dirty="0"/>
              <a:t>Change</a:t>
            </a:r>
            <a:r>
              <a:rPr lang="en-US" dirty="0"/>
              <a:t> language from </a:t>
            </a:r>
            <a:r>
              <a:rPr lang="en-US" b="1" dirty="0"/>
              <a:t>“every citizen” </a:t>
            </a:r>
            <a:r>
              <a:rPr lang="en-US" dirty="0"/>
              <a:t>of the United States is a qualified elector to </a:t>
            </a:r>
            <a:r>
              <a:rPr lang="en-US" b="1" dirty="0"/>
              <a:t>“only a citizen” </a:t>
            </a:r>
            <a:r>
              <a:rPr lang="en-US" dirty="0"/>
              <a:t>of the United States is a qualified elector</a:t>
            </a:r>
            <a:endParaRPr lang="en-US" sz="1050" dirty="0"/>
          </a:p>
          <a:p>
            <a:pPr lvl="1"/>
            <a:r>
              <a:rPr lang="en-US" dirty="0"/>
              <a:t>Add a Section III to Article II, which reads: “Only a qualified elector may vote in any general, special, or primary election for a federal, statewide, state legislative, district, county, township, city, or school district office, or for a statewide, district, or political subdivision ballot measure.</a:t>
            </a:r>
          </a:p>
        </p:txBody>
      </p:sp>
    </p:spTree>
    <p:extLst>
      <p:ext uri="{BB962C8B-B14F-4D97-AF65-F5344CB8AC3E}">
        <p14:creationId xmlns:p14="http://schemas.microsoft.com/office/powerpoint/2010/main" val="35702537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D63D6-E29E-43C2-BAE9-249A2C67A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1575"/>
            <a:ext cx="9144000" cy="1143000"/>
          </a:xfrm>
        </p:spPr>
        <p:txBody>
          <a:bodyPr/>
          <a:lstStyle/>
          <a:p>
            <a:r>
              <a:rPr lang="en-US" sz="4000" dirty="0"/>
              <a:t>ND Ballot Measure 3:</a:t>
            </a:r>
            <a:br>
              <a:rPr lang="en-US" sz="4000" dirty="0"/>
            </a:br>
            <a:r>
              <a:rPr lang="en-US" sz="2800" dirty="0"/>
              <a:t>Marijuana Legalization and Automatic Expungement Initiative</a:t>
            </a:r>
            <a:br>
              <a:rPr lang="en-US" b="1" dirty="0"/>
            </a:br>
            <a:endParaRPr lang="en-US" sz="4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735381-4AF9-470E-B220-D1C1B9A36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49888"/>
            <a:ext cx="4040188" cy="639762"/>
          </a:xfrm>
        </p:spPr>
        <p:txBody>
          <a:bodyPr/>
          <a:lstStyle/>
          <a:p>
            <a:r>
              <a:rPr lang="en-US" sz="2800" dirty="0"/>
              <a:t>If enacted, would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A012D2-A29B-420A-A700-0A4DBFE64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289650"/>
            <a:ext cx="8229600" cy="3525040"/>
          </a:xfrm>
        </p:spPr>
        <p:txBody>
          <a:bodyPr/>
          <a:lstStyle/>
          <a:p>
            <a:r>
              <a:rPr lang="en-US" sz="2000" dirty="0"/>
              <a:t>Legalize the recreation use of cannabis in the state of North Dakota for individuals 21 years of age or older</a:t>
            </a:r>
            <a:endParaRPr lang="en-US" sz="1050" dirty="0"/>
          </a:p>
          <a:p>
            <a:r>
              <a:rPr lang="en-US" sz="2000" dirty="0"/>
              <a:t>Create penalties for the possession or distribution of cannabis to or by individuals under 21 years of age</a:t>
            </a:r>
            <a:endParaRPr lang="en-US" sz="1050" dirty="0"/>
          </a:p>
          <a:p>
            <a:r>
              <a:rPr lang="en-US" sz="2000" dirty="0"/>
              <a:t>Create an automatic expungement process for individuals with convictions for a controlled substance that has been legalized</a:t>
            </a:r>
            <a:endParaRPr lang="en-US" sz="1050" dirty="0"/>
          </a:p>
          <a:p>
            <a:r>
              <a:rPr lang="en-US" sz="2000" dirty="0"/>
              <a:t>Eliminate the state of North Dakota’s immunity from damages resulting from expungement lawsuits</a:t>
            </a:r>
          </a:p>
        </p:txBody>
      </p:sp>
    </p:spTree>
    <p:extLst>
      <p:ext uri="{BB962C8B-B14F-4D97-AF65-F5344CB8AC3E}">
        <p14:creationId xmlns:p14="http://schemas.microsoft.com/office/powerpoint/2010/main" val="155923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D63D6-E29E-43C2-BAE9-249A2C67A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1518"/>
            <a:ext cx="9144000" cy="1143000"/>
          </a:xfrm>
        </p:spPr>
        <p:txBody>
          <a:bodyPr/>
          <a:lstStyle/>
          <a:p>
            <a:r>
              <a:rPr lang="en-US" sz="4000" dirty="0"/>
              <a:t>ND Ballot Measure 4:</a:t>
            </a:r>
            <a:br>
              <a:rPr lang="en-US" sz="4000" dirty="0"/>
            </a:br>
            <a:r>
              <a:rPr lang="en-US" sz="2800" dirty="0"/>
              <a:t>Special License Plates and Free Access to State Parks for Volunteer Emergency Responders Initiative</a:t>
            </a:r>
            <a:r>
              <a:rPr lang="en-US" sz="3600" b="1" dirty="0"/>
              <a:t> </a:t>
            </a:r>
            <a:br>
              <a:rPr lang="en-US" b="1" dirty="0"/>
            </a:br>
            <a:endParaRPr lang="en-US" sz="4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735381-4AF9-470E-B220-D1C1B9A36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49888"/>
            <a:ext cx="4040188" cy="639762"/>
          </a:xfrm>
        </p:spPr>
        <p:txBody>
          <a:bodyPr/>
          <a:lstStyle/>
          <a:p>
            <a:r>
              <a:rPr lang="en-US" sz="2800" dirty="0"/>
              <a:t>If enacted, would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A012D2-A29B-420A-A700-0A4DBFE64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289650"/>
            <a:ext cx="8229600" cy="3525040"/>
          </a:xfrm>
        </p:spPr>
        <p:txBody>
          <a:bodyPr/>
          <a:lstStyle/>
          <a:p>
            <a:r>
              <a:rPr lang="en-US" sz="2000" dirty="0"/>
              <a:t>Require that personalized license plates be provided to volunteer emergency responders, such as volunteer firefighters and emergency medical service volunteers</a:t>
            </a:r>
          </a:p>
          <a:p>
            <a:r>
              <a:rPr lang="en-US" sz="2000" dirty="0"/>
              <a:t>The license plates would allow volunteer emergency responders into state parks free of charge</a:t>
            </a:r>
          </a:p>
        </p:txBody>
      </p:sp>
    </p:spTree>
    <p:extLst>
      <p:ext uri="{BB962C8B-B14F-4D97-AF65-F5344CB8AC3E}">
        <p14:creationId xmlns:p14="http://schemas.microsoft.com/office/powerpoint/2010/main" val="16563302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D63D6-E29E-43C2-BAE9-249A2C67A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sz="4000" dirty="0"/>
              <a:t>Fargo Measure 1:</a:t>
            </a:r>
            <a:br>
              <a:rPr lang="en-US" sz="4000" dirty="0"/>
            </a:br>
            <a:r>
              <a:rPr lang="en-US" sz="2800" dirty="0"/>
              <a:t>Approval Voting Amendment of the Home Rule Charter for the City of Fargo</a:t>
            </a:r>
            <a:endParaRPr lang="en-US" sz="4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735381-4AF9-470E-B220-D1C1B9A36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49888"/>
            <a:ext cx="4040188" cy="639762"/>
          </a:xfrm>
        </p:spPr>
        <p:txBody>
          <a:bodyPr/>
          <a:lstStyle/>
          <a:p>
            <a:r>
              <a:rPr lang="en-US" sz="2800" dirty="0"/>
              <a:t>If enacted, would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A012D2-A29B-420A-A700-0A4DBFE64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289650"/>
            <a:ext cx="8229600" cy="3525040"/>
          </a:xfrm>
        </p:spPr>
        <p:txBody>
          <a:bodyPr/>
          <a:lstStyle/>
          <a:p>
            <a:r>
              <a:rPr lang="en-US" sz="2000" dirty="0"/>
              <a:t>Amend the city charter to allow voters to vote for all the candidates of which they approve for each open seat.</a:t>
            </a:r>
          </a:p>
          <a:p>
            <a:r>
              <a:rPr lang="en-US" sz="2000" dirty="0"/>
              <a:t>Impact elections for City Commission, mayor, and municipal judges</a:t>
            </a:r>
          </a:p>
          <a:p>
            <a:r>
              <a:rPr lang="en-US" sz="2000" dirty="0"/>
              <a:t>The current method, “plurality voting,” allows voters to vote for one candidate per open seat.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14E4FBB-ACA0-4E82-9552-EFABDA9C7C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73" y="3842271"/>
            <a:ext cx="4135272" cy="2103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7041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C11B-CEFE-4EEA-AD55-12A4CE03C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75165"/>
            <a:ext cx="3710979" cy="1162050"/>
          </a:xfrm>
        </p:spPr>
        <p:txBody>
          <a:bodyPr/>
          <a:lstStyle/>
          <a:p>
            <a:r>
              <a:rPr lang="en-US" sz="2800" dirty="0"/>
              <a:t>Early Voting</a:t>
            </a:r>
            <a:br>
              <a:rPr lang="en-US" sz="2800" dirty="0"/>
            </a:br>
            <a:r>
              <a:rPr lang="en-US" sz="2800" dirty="0"/>
              <a:t>Oct. 29</a:t>
            </a:r>
            <a:r>
              <a:rPr lang="en-US" sz="2800" baseline="30000" dirty="0"/>
              <a:t>th</a:t>
            </a:r>
            <a:r>
              <a:rPr lang="en-US" sz="2800" dirty="0"/>
              <a:t>-Nov. 2</a:t>
            </a:r>
            <a:r>
              <a:rPr lang="en-US" sz="2800" baseline="30000" dirty="0"/>
              <a:t>nd</a:t>
            </a:r>
            <a:r>
              <a:rPr lang="en-US" sz="2800" dirty="0"/>
              <a:t>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C4C1D4B-45AF-4567-B40D-84A9D74EBE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4862" r="13814"/>
          <a:stretch/>
        </p:blipFill>
        <p:spPr>
          <a:xfrm>
            <a:off x="4339339" y="1708955"/>
            <a:ext cx="4535445" cy="4526601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47C87F-3C54-45E9-A026-E60271FA18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1537215"/>
            <a:ext cx="3358216" cy="4441197"/>
          </a:xfrm>
        </p:spPr>
        <p:txBody>
          <a:bodyPr/>
          <a:lstStyle/>
          <a:p>
            <a:r>
              <a:rPr lang="en-US" sz="1800" dirty="0">
                <a:solidFill>
                  <a:srgbClr val="FFCF01"/>
                </a:solidFill>
              </a:rPr>
              <a:t>10:00 AM – 7:00 PM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FARGODOME:</a:t>
            </a:r>
          </a:p>
          <a:p>
            <a:pPr lvl="1"/>
            <a:r>
              <a:rPr lang="en-US" sz="1600" dirty="0">
                <a:solidFill>
                  <a:srgbClr val="009676"/>
                </a:solidFill>
              </a:rPr>
              <a:t>1800 University Drive North Fargo, ND 58102</a:t>
            </a:r>
          </a:p>
          <a:p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Ramada Inn: </a:t>
            </a:r>
            <a:endParaRPr lang="en-US" sz="1800" dirty="0">
              <a:solidFill>
                <a:srgbClr val="009676"/>
              </a:solidFill>
            </a:endParaRPr>
          </a:p>
          <a:p>
            <a:pPr lvl="1"/>
            <a:r>
              <a:rPr lang="en-US" sz="1600" dirty="0">
                <a:solidFill>
                  <a:srgbClr val="009676"/>
                </a:solidFill>
              </a:rPr>
              <a:t>3333 13</a:t>
            </a:r>
            <a:r>
              <a:rPr lang="en-US" sz="1600" baseline="30000" dirty="0">
                <a:solidFill>
                  <a:srgbClr val="009676"/>
                </a:solidFill>
              </a:rPr>
              <a:t>th</a:t>
            </a:r>
            <a:r>
              <a:rPr lang="en-US" sz="1600" dirty="0">
                <a:solidFill>
                  <a:srgbClr val="009676"/>
                </a:solidFill>
              </a:rPr>
              <a:t> Avenue South Fargo, ND 58103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Ramada Inn: </a:t>
            </a:r>
            <a:endParaRPr lang="en-US" sz="1800" dirty="0">
              <a:solidFill>
                <a:srgbClr val="009676"/>
              </a:solidFill>
            </a:endParaRPr>
          </a:p>
          <a:p>
            <a:pPr lvl="1"/>
            <a:r>
              <a:rPr lang="en-US" sz="1600" dirty="0">
                <a:solidFill>
                  <a:srgbClr val="009676"/>
                </a:solidFill>
              </a:rPr>
              <a:t>825 East Beaton Drive West Fargo, ND 58078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99D4592-6202-4EA0-B7C7-BD941687012F}"/>
              </a:ext>
            </a:extLst>
          </p:cNvPr>
          <p:cNvSpPr txBox="1">
            <a:spLocks/>
          </p:cNvSpPr>
          <p:nvPr/>
        </p:nvSpPr>
        <p:spPr bwMode="auto">
          <a:xfrm>
            <a:off x="4211694" y="395986"/>
            <a:ext cx="4475106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FCF0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CF0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CF0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CF0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CF0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b="0" dirty="0">
                <a:solidFill>
                  <a:schemeClr val="bg1"/>
                </a:solidFill>
              </a:rPr>
              <a:t>Early voting is convenient because anyone from any district can vote at these locations all week!</a:t>
            </a:r>
          </a:p>
        </p:txBody>
      </p:sp>
    </p:spTree>
    <p:extLst>
      <p:ext uri="{BB962C8B-B14F-4D97-AF65-F5344CB8AC3E}">
        <p14:creationId xmlns:p14="http://schemas.microsoft.com/office/powerpoint/2010/main" val="21500829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C11B-CEFE-4EEA-AD55-12A4CE03C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75165"/>
            <a:ext cx="3710979" cy="1162050"/>
          </a:xfrm>
        </p:spPr>
        <p:txBody>
          <a:bodyPr/>
          <a:lstStyle/>
          <a:p>
            <a:r>
              <a:rPr lang="en-US" sz="2800" dirty="0"/>
              <a:t>Your District, Legislators,  and Polling Location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C4C1D4B-45AF-4567-B40D-84A9D74EBE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3135"/>
          <a:stretch/>
        </p:blipFill>
        <p:spPr>
          <a:xfrm>
            <a:off x="3922364" y="475285"/>
            <a:ext cx="5056858" cy="5530977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47C87F-3C54-45E9-A026-E60271FA18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1537215"/>
            <a:ext cx="3344290" cy="469106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District and Legislators: </a:t>
            </a:r>
            <a:r>
              <a:rPr lang="en-US" sz="1800" dirty="0">
                <a:solidFill>
                  <a:srgbClr val="00967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https://www.legis.nd.gov/lcn/assembly/constituentViews/public/findmylegislator.htm</a:t>
            </a:r>
            <a:endParaRPr lang="en-US" sz="1800" dirty="0">
              <a:solidFill>
                <a:srgbClr val="009676"/>
              </a:solidFill>
            </a:endParaRPr>
          </a:p>
          <a:p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Polling Location: </a:t>
            </a:r>
            <a:r>
              <a:rPr lang="en-US" sz="1800" dirty="0">
                <a:solidFill>
                  <a:srgbClr val="009676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https://vip.sos.nd.gov/wheretovote.aspx</a:t>
            </a:r>
            <a:r>
              <a:rPr lang="en-US" sz="1800" dirty="0">
                <a:solidFill>
                  <a:srgbClr val="009676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Interactive District Map: </a:t>
            </a:r>
            <a:r>
              <a:rPr lang="en-US" sz="1800" dirty="0">
                <a:solidFill>
                  <a:srgbClr val="009676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https://ndgov.maps.arcgis.com/apps/StorytellingTextLegend/index.html?appid=cc1cd59ae12c49af802fd73eabaa82b7</a:t>
            </a:r>
            <a:r>
              <a:rPr lang="en-US" sz="1800" dirty="0">
                <a:solidFill>
                  <a:srgbClr val="009676"/>
                </a:solidFill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564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4E141-288F-406B-AE3E-66DD66C93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Rides to the Polls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5F2F5-C7B0-4AE4-BC69-B62DFCE92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00200"/>
            <a:ext cx="8301545" cy="4525963"/>
          </a:xfrm>
        </p:spPr>
        <p:txBody>
          <a:bodyPr/>
          <a:lstStyle/>
          <a:p>
            <a:r>
              <a:rPr lang="en-US" sz="2400" dirty="0"/>
              <a:t>Uber and Lyft are offering free and discounted rides to the polls</a:t>
            </a:r>
          </a:p>
          <a:p>
            <a:r>
              <a:rPr lang="en-US" sz="2400" dirty="0"/>
              <a:t>Party Campaign Offices will give free rides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Republican: (701)360-2053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Democratic-NPL: (701)805-6063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1274E95-2ABA-40B9-A653-D5A2FB98A3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74858" y="4475106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616D143-7A42-4A3A-BD62-401E3DC92A4E}"/>
              </a:ext>
            </a:extLst>
          </p:cNvPr>
          <p:cNvSpPr txBox="1"/>
          <p:nvPr/>
        </p:nvSpPr>
        <p:spPr>
          <a:xfrm>
            <a:off x="1041464" y="10190106"/>
            <a:ext cx="57150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3" tooltip="http://www.malaysianwireless.com/2014/01/uber-now-malaysia-luxury-car-service-smartphone/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-sa/3.0/"/>
              </a:rPr>
              <a:t>CC BY-SA</a:t>
            </a:r>
            <a:endParaRPr lang="en-US" sz="9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D754CB4-F6B7-4753-8567-45201027B644}"/>
              </a:ext>
            </a:extLst>
          </p:cNvPr>
          <p:cNvSpPr/>
          <p:nvPr/>
        </p:nvSpPr>
        <p:spPr>
          <a:xfrm>
            <a:off x="4165780" y="4475106"/>
            <a:ext cx="173736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BA91B96-F948-488F-AD56-8191BC1125D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2620319" y="4475106"/>
            <a:ext cx="914400" cy="9144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2ABD94A-1767-4245-9073-181A0D693BA1}"/>
              </a:ext>
            </a:extLst>
          </p:cNvPr>
          <p:cNvSpPr txBox="1"/>
          <p:nvPr/>
        </p:nvSpPr>
        <p:spPr>
          <a:xfrm>
            <a:off x="2721153" y="11333106"/>
            <a:ext cx="68580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6" tooltip="https://www.lawyersandsettlements.com/blog/week-adjourned-8-18-17-lyft-carnival-mylan-epipen.html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7" tooltip="https://creativecommons.org/licenses/by-nd/3.0/"/>
              </a:rPr>
              <a:t>CC BY-ND</a:t>
            </a:r>
            <a:endParaRPr lang="en-US" sz="90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64BB1D5-D144-42A6-ADB9-3CC225DE261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4422504" y="4566484"/>
            <a:ext cx="1234493" cy="691316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B2E00542-D556-4DB6-97ED-D80E1C5D763B}"/>
              </a:ext>
            </a:extLst>
          </p:cNvPr>
          <p:cNvSpPr/>
          <p:nvPr/>
        </p:nvSpPr>
        <p:spPr>
          <a:xfrm>
            <a:off x="6534201" y="4475106"/>
            <a:ext cx="173736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454BFE0-F898-444E-934C-990A735A4D0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82266" y="4680846"/>
            <a:ext cx="1641229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4567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FED64-729C-49DC-A81A-4829EA3BC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48465"/>
            <a:ext cx="8229600" cy="1143000"/>
          </a:xfrm>
        </p:spPr>
        <p:txBody>
          <a:bodyPr/>
          <a:lstStyle/>
          <a:p>
            <a:r>
              <a:rPr lang="en-US" b="1" dirty="0"/>
              <a:t>NDSU Student Government urges you to vote in the </a:t>
            </a:r>
            <a:br>
              <a:rPr lang="en-US" b="1" dirty="0"/>
            </a:br>
            <a:r>
              <a:rPr lang="en-US" b="1" dirty="0"/>
              <a:t>2018 midterms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6DFE653-8916-4EBE-A585-0193DF6F1BA2}"/>
              </a:ext>
            </a:extLst>
          </p:cNvPr>
          <p:cNvSpPr txBox="1">
            <a:spLocks/>
          </p:cNvSpPr>
          <p:nvPr/>
        </p:nvSpPr>
        <p:spPr>
          <a:xfrm>
            <a:off x="288131" y="4693610"/>
            <a:ext cx="4283869" cy="6397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ＭＳ Ｐゴシック" charset="0"/>
                <a:cs typeface="ＭＳ Ｐゴシック" charset="-128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ＭＳ Ｐゴシック" charset="0"/>
                <a:cs typeface="ＭＳ Ｐゴシック" charset="-128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ＭＳ Ｐゴシック" charset="0"/>
                <a:cs typeface="ＭＳ Ｐゴシック" charset="-128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ＭＳ Ｐゴシック" charset="0"/>
                <a:cs typeface="ＭＳ Ｐゴシック" charset="-128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400" b="1" dirty="0"/>
              <a:t>Landen </a:t>
            </a:r>
            <a:r>
              <a:rPr lang="en-US" sz="1400" b="1" dirty="0" err="1"/>
              <a:t>Einarson</a:t>
            </a:r>
            <a:endParaRPr lang="en-US" sz="1400" b="1" dirty="0"/>
          </a:p>
          <a:p>
            <a:pPr marL="0" indent="0" algn="ctr">
              <a:buNone/>
            </a:pPr>
            <a:r>
              <a:rPr lang="en-US" sz="1400" dirty="0"/>
              <a:t>Executive Commissioner of External Affairs</a:t>
            </a:r>
          </a:p>
          <a:p>
            <a:pPr marL="0" indent="0" algn="ctr">
              <a:buNone/>
            </a:pPr>
            <a:r>
              <a:rPr lang="en-US" sz="1400" dirty="0"/>
              <a:t>landen.j.einarson@ndsu.edu</a:t>
            </a:r>
          </a:p>
          <a:p>
            <a:pPr marL="0" indent="0" algn="ctr">
              <a:buNone/>
            </a:pPr>
            <a:endParaRPr lang="en-US" sz="2800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332CC5B-A817-4412-9E69-FA076CD6CE0B}"/>
              </a:ext>
            </a:extLst>
          </p:cNvPr>
          <p:cNvSpPr txBox="1">
            <a:spLocks/>
          </p:cNvSpPr>
          <p:nvPr/>
        </p:nvSpPr>
        <p:spPr>
          <a:xfrm>
            <a:off x="1221581" y="3966536"/>
            <a:ext cx="6700838" cy="6397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ＭＳ Ｐゴシック" charset="0"/>
                <a:cs typeface="ＭＳ Ｐゴシック" charset="-128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ＭＳ Ｐゴシック" charset="0"/>
                <a:cs typeface="ＭＳ Ｐゴシック" charset="-128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ＭＳ Ｐゴシック" charset="0"/>
                <a:cs typeface="ＭＳ Ｐゴシック" charset="-128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ＭＳ Ｐゴシック" charset="0"/>
                <a:cs typeface="ＭＳ Ｐゴシック" charset="-128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dirty="0"/>
              <a:t>If you have any questions, reach out to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BDE05236-7AEF-4374-8F28-15750546A533}"/>
              </a:ext>
            </a:extLst>
          </p:cNvPr>
          <p:cNvSpPr txBox="1">
            <a:spLocks/>
          </p:cNvSpPr>
          <p:nvPr/>
        </p:nvSpPr>
        <p:spPr>
          <a:xfrm>
            <a:off x="4443414" y="4693610"/>
            <a:ext cx="4412456" cy="6397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ＭＳ Ｐゴシック" charset="0"/>
                <a:cs typeface="ＭＳ Ｐゴシック" charset="-128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ＭＳ Ｐゴシック" charset="0"/>
                <a:cs typeface="ＭＳ Ｐゴシック" charset="-128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ＭＳ Ｐゴシック" charset="0"/>
                <a:cs typeface="ＭＳ Ｐゴシック" charset="-128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ＭＳ Ｐゴシック" charset="0"/>
                <a:cs typeface="ＭＳ Ｐゴシック" charset="-128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400" b="1" dirty="0"/>
              <a:t>Joseph Vollmer</a:t>
            </a:r>
          </a:p>
          <a:p>
            <a:pPr marL="0" indent="0" algn="ctr">
              <a:buNone/>
            </a:pPr>
            <a:r>
              <a:rPr lang="en-US" sz="1400" dirty="0"/>
              <a:t>Assistant Executive Commissioner of External Affairs</a:t>
            </a:r>
          </a:p>
          <a:p>
            <a:pPr marL="0" indent="0" algn="ctr">
              <a:buNone/>
            </a:pPr>
            <a:r>
              <a:rPr lang="en-US" sz="1400" dirty="0"/>
              <a:t>joseph.r.vollmer@ndsu.edu</a:t>
            </a:r>
          </a:p>
          <a:p>
            <a:pPr marL="0" indent="0" algn="ctr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98571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EDBD2-CD7C-4FA1-AF06-8C48C303C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Voting in ND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A652711-0C93-4B40-B943-E7DB75173D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 algn="l">
              <a:buNone/>
            </a:pPr>
            <a:r>
              <a:rPr lang="en-US" sz="3200" b="1" dirty="0"/>
              <a:t>North Dakota </a:t>
            </a:r>
            <a:r>
              <a:rPr lang="en-US" sz="3200" dirty="0"/>
              <a:t>is the only state in the U.S. that does </a:t>
            </a:r>
            <a:r>
              <a:rPr lang="en-US" sz="3200" b="1" dirty="0"/>
              <a:t>not</a:t>
            </a:r>
            <a:r>
              <a:rPr lang="en-US" sz="3200" dirty="0"/>
              <a:t> require voter registration. </a:t>
            </a:r>
            <a:br>
              <a:rPr lang="en-US" sz="3200" dirty="0"/>
            </a:br>
            <a:br>
              <a:rPr lang="en-US" sz="3200" dirty="0"/>
            </a:br>
            <a:r>
              <a:rPr lang="en-US" sz="3200" dirty="0"/>
              <a:t>However, there are </a:t>
            </a:r>
            <a:r>
              <a:rPr lang="en-US" sz="3200" b="1" dirty="0"/>
              <a:t>other criteria</a:t>
            </a:r>
            <a:r>
              <a:rPr lang="en-US" sz="3200" dirty="0"/>
              <a:t> that eligible voters must meet.</a:t>
            </a:r>
            <a:br>
              <a:rPr lang="en-US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26831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D63D6-E29E-43C2-BAE9-249A2C67A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sz="4000" dirty="0"/>
              <a:t>Scenario 1:</a:t>
            </a:r>
            <a:br>
              <a:rPr lang="en-US" sz="4000" dirty="0"/>
            </a:br>
            <a:r>
              <a:rPr lang="en-US" sz="2800" dirty="0"/>
              <a:t>You have a North Dakota ID </a:t>
            </a:r>
            <a:r>
              <a:rPr lang="en-US" sz="2800" b="1" dirty="0"/>
              <a:t>with your current address</a:t>
            </a:r>
            <a:r>
              <a:rPr lang="en-US" sz="2800" dirty="0"/>
              <a:t>.</a:t>
            </a:r>
            <a:endParaRPr lang="en-US" sz="4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735381-4AF9-470E-B220-D1C1B9A36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58124"/>
            <a:ext cx="7452128" cy="639762"/>
          </a:xfrm>
        </p:spPr>
        <p:txBody>
          <a:bodyPr/>
          <a:lstStyle/>
          <a:p>
            <a:r>
              <a:rPr lang="en-US" sz="2800" dirty="0"/>
              <a:t>Items to bring to the polling location: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A012D2-A29B-420A-A700-0A4DBFE64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97886"/>
            <a:ext cx="8229600" cy="3525040"/>
          </a:xfrm>
        </p:spPr>
        <p:txBody>
          <a:bodyPr/>
          <a:lstStyle/>
          <a:p>
            <a:r>
              <a:rPr lang="en-US" sz="2000" dirty="0"/>
              <a:t>A valid North Dakota ID</a:t>
            </a:r>
          </a:p>
          <a:p>
            <a:pPr lvl="1"/>
            <a:r>
              <a:rPr lang="en-US" sz="1600" dirty="0"/>
              <a:t>North Dakota Driver’s License</a:t>
            </a:r>
          </a:p>
          <a:p>
            <a:pPr lvl="1"/>
            <a:r>
              <a:rPr lang="en-US" sz="1600" dirty="0"/>
              <a:t>North Dakota Nondriver ID</a:t>
            </a:r>
          </a:p>
          <a:p>
            <a:pPr lvl="1"/>
            <a:r>
              <a:rPr lang="en-US" sz="1600" dirty="0"/>
              <a:t>Valid Tribal ID</a:t>
            </a:r>
          </a:p>
          <a:p>
            <a:pPr lvl="1"/>
            <a:r>
              <a:rPr lang="en-US" sz="1600" dirty="0"/>
              <a:t>Long-term care certificate</a:t>
            </a:r>
          </a:p>
        </p:txBody>
      </p:sp>
    </p:spTree>
    <p:extLst>
      <p:ext uri="{BB962C8B-B14F-4D97-AF65-F5344CB8AC3E}">
        <p14:creationId xmlns:p14="http://schemas.microsoft.com/office/powerpoint/2010/main" val="2450107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D63D6-E29E-43C2-BAE9-249A2C67A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0758"/>
            <a:ext cx="9144000" cy="1143000"/>
          </a:xfrm>
        </p:spPr>
        <p:txBody>
          <a:bodyPr/>
          <a:lstStyle/>
          <a:p>
            <a:r>
              <a:rPr lang="en-US" sz="4000" dirty="0"/>
              <a:t>Scenario 2:</a:t>
            </a:r>
            <a:br>
              <a:rPr lang="en-US" sz="4000" dirty="0"/>
            </a:br>
            <a:r>
              <a:rPr lang="en-US" sz="2800" dirty="0"/>
              <a:t>You have a North Dakota ID with an </a:t>
            </a:r>
            <a:r>
              <a:rPr lang="en-US" sz="2800" b="1" dirty="0"/>
              <a:t>out-of-date </a:t>
            </a:r>
            <a:r>
              <a:rPr lang="en-US" sz="2800" dirty="0"/>
              <a:t>address.</a:t>
            </a:r>
            <a:endParaRPr lang="en-US" sz="4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735381-4AF9-470E-B220-D1C1B9A36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31823"/>
            <a:ext cx="7452128" cy="639762"/>
          </a:xfrm>
        </p:spPr>
        <p:txBody>
          <a:bodyPr/>
          <a:lstStyle/>
          <a:p>
            <a:r>
              <a:rPr lang="en-US" sz="2800" dirty="0"/>
              <a:t>What you need: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A012D2-A29B-420A-A700-0A4DBFE64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1585"/>
            <a:ext cx="5855409" cy="3525040"/>
          </a:xfrm>
        </p:spPr>
        <p:txBody>
          <a:bodyPr/>
          <a:lstStyle/>
          <a:p>
            <a:r>
              <a:rPr lang="en-US" sz="2000" dirty="0"/>
              <a:t>A valid North Dakota ID</a:t>
            </a:r>
          </a:p>
          <a:p>
            <a:pPr lvl="1"/>
            <a:r>
              <a:rPr lang="en-US" sz="1600" dirty="0"/>
              <a:t>North Dakota Driver’s License</a:t>
            </a:r>
          </a:p>
          <a:p>
            <a:pPr lvl="1"/>
            <a:r>
              <a:rPr lang="en-US" sz="1600" dirty="0"/>
              <a:t>North Dakota Nondriver ID</a:t>
            </a:r>
          </a:p>
          <a:p>
            <a:pPr lvl="1"/>
            <a:r>
              <a:rPr lang="en-US" sz="1600" dirty="0"/>
              <a:t>Valid Tribal ID</a:t>
            </a:r>
          </a:p>
          <a:p>
            <a:pPr lvl="1"/>
            <a:r>
              <a:rPr lang="en-US" sz="1600" dirty="0"/>
              <a:t>Long-term care certificate</a:t>
            </a:r>
          </a:p>
          <a:p>
            <a:r>
              <a:rPr lang="en-US" sz="2000" dirty="0"/>
              <a:t>A form of supplemental documentation</a:t>
            </a:r>
          </a:p>
          <a:p>
            <a:pPr lvl="1"/>
            <a:r>
              <a:rPr lang="en-US" sz="1600" dirty="0"/>
              <a:t>Utility bill</a:t>
            </a:r>
          </a:p>
          <a:p>
            <a:pPr lvl="1"/>
            <a:r>
              <a:rPr lang="en-US" sz="1600" dirty="0"/>
              <a:t>Government-issued document</a:t>
            </a:r>
          </a:p>
          <a:p>
            <a:pPr lvl="1"/>
            <a:r>
              <a:rPr lang="en-US" sz="1600" dirty="0"/>
              <a:t>Bank statement</a:t>
            </a:r>
          </a:p>
        </p:txBody>
      </p:sp>
    </p:spTree>
    <p:extLst>
      <p:ext uri="{BB962C8B-B14F-4D97-AF65-F5344CB8AC3E}">
        <p14:creationId xmlns:p14="http://schemas.microsoft.com/office/powerpoint/2010/main" val="941129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D63D6-E29E-43C2-BAE9-249A2C67A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683"/>
            <a:ext cx="9144000" cy="1143000"/>
          </a:xfrm>
        </p:spPr>
        <p:txBody>
          <a:bodyPr/>
          <a:lstStyle/>
          <a:p>
            <a:r>
              <a:rPr lang="en-US" sz="4000" dirty="0"/>
              <a:t>Scenario 3:</a:t>
            </a:r>
            <a:br>
              <a:rPr lang="en-US" sz="4000" dirty="0"/>
            </a:br>
            <a:r>
              <a:rPr lang="en-US" sz="2800" dirty="0"/>
              <a:t>You have an </a:t>
            </a:r>
            <a:r>
              <a:rPr lang="en-US" sz="2800" b="1" dirty="0"/>
              <a:t>out-of-state </a:t>
            </a:r>
            <a:r>
              <a:rPr lang="en-US" sz="2800" dirty="0"/>
              <a:t>ID.</a:t>
            </a:r>
            <a:endParaRPr lang="en-US" sz="4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735381-4AF9-470E-B220-D1C1B9A36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199" y="1152679"/>
            <a:ext cx="7452128" cy="639762"/>
          </a:xfrm>
        </p:spPr>
        <p:txBody>
          <a:bodyPr/>
          <a:lstStyle/>
          <a:p>
            <a:r>
              <a:rPr lang="en-US" sz="2800" dirty="0"/>
              <a:t>What you need to vote: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A012D2-A29B-420A-A700-0A4DBFE64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198" y="1741938"/>
            <a:ext cx="7860591" cy="1395800"/>
          </a:xfrm>
        </p:spPr>
        <p:txBody>
          <a:bodyPr/>
          <a:lstStyle/>
          <a:p>
            <a:r>
              <a:rPr lang="en-US" sz="2000" dirty="0"/>
              <a:t>A North Dakota issued driver’s license or ID card</a:t>
            </a:r>
          </a:p>
          <a:p>
            <a:pPr lvl="1"/>
            <a:r>
              <a:rPr lang="en-US" sz="1200" dirty="0"/>
              <a:t>The ID card is free of charge at the ND DOT, but getting it revokes your driving privileges in your home state.</a:t>
            </a:r>
          </a:p>
          <a:p>
            <a:pPr lvl="1"/>
            <a:r>
              <a:rPr lang="en-US" sz="1200" dirty="0"/>
              <a:t>A ND driver’s license allows you to keep your driving privileges in your home state, but it will cost you $15, and you must have documentation that you have lived in the state for more than 90 days to qualify. </a:t>
            </a:r>
          </a:p>
          <a:p>
            <a:pPr lvl="1"/>
            <a:endParaRPr lang="en-US" sz="1200" dirty="0"/>
          </a:p>
          <a:p>
            <a:endParaRPr lang="en-US" sz="1600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C4D11A25-FC59-403B-A486-597DE0D7DC09}"/>
              </a:ext>
            </a:extLst>
          </p:cNvPr>
          <p:cNvSpPr txBox="1">
            <a:spLocks/>
          </p:cNvSpPr>
          <p:nvPr/>
        </p:nvSpPr>
        <p:spPr bwMode="auto">
          <a:xfrm>
            <a:off x="457198" y="3292249"/>
            <a:ext cx="8584685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b="1" kern="1200">
                <a:solidFill>
                  <a:schemeClr val="bg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b="1" kern="1200">
                <a:solidFill>
                  <a:schemeClr val="bg1"/>
                </a:solidFill>
                <a:latin typeface="+mn-lt"/>
                <a:ea typeface="ＭＳ Ｐゴシック" charset="0"/>
                <a:cs typeface="ＭＳ Ｐゴシック" charset="-128"/>
              </a:defRPr>
            </a:lvl2pPr>
            <a:lvl3pPr marL="914400" indent="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800" b="1" kern="1200">
                <a:solidFill>
                  <a:schemeClr val="bg1"/>
                </a:solidFill>
                <a:latin typeface="+mn-lt"/>
                <a:ea typeface="ＭＳ Ｐゴシック" charset="0"/>
                <a:cs typeface="ＭＳ Ｐゴシック" charset="-128"/>
              </a:defRPr>
            </a:lvl3pPr>
            <a:lvl4pPr marL="1371600" indent="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b="1" kern="1200">
                <a:solidFill>
                  <a:schemeClr val="bg1"/>
                </a:solidFill>
                <a:latin typeface="+mn-lt"/>
                <a:ea typeface="ＭＳ Ｐゴシック" charset="0"/>
                <a:cs typeface="ＭＳ Ｐゴシック" charset="-128"/>
              </a:defRPr>
            </a:lvl4pPr>
            <a:lvl5pPr marL="1828800" indent="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b="1" kern="1200">
                <a:solidFill>
                  <a:schemeClr val="bg1"/>
                </a:solidFill>
                <a:latin typeface="+mn-lt"/>
                <a:ea typeface="ＭＳ Ｐゴシック" charset="0"/>
                <a:cs typeface="ＭＳ Ｐゴシック" charset="-128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What you need to get a driver’s license or ID card: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25E0A428-2363-4DD4-8C25-2F940713C3BA}"/>
              </a:ext>
            </a:extLst>
          </p:cNvPr>
          <p:cNvSpPr txBox="1">
            <a:spLocks/>
          </p:cNvSpPr>
          <p:nvPr/>
        </p:nvSpPr>
        <p:spPr bwMode="auto">
          <a:xfrm>
            <a:off x="457197" y="3824079"/>
            <a:ext cx="7860591" cy="2121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ＭＳ Ｐゴシック" charset="0"/>
                <a:cs typeface="ＭＳ Ｐゴシック" charset="-128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ＭＳ Ｐゴシック" charset="0"/>
                <a:cs typeface="ＭＳ Ｐゴシック" charset="-128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600" kern="1200">
                <a:solidFill>
                  <a:schemeClr val="bg1"/>
                </a:solidFill>
                <a:latin typeface="+mn-lt"/>
                <a:ea typeface="ＭＳ Ｐゴシック" charset="0"/>
                <a:cs typeface="ＭＳ Ｐゴシック" charset="-128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 kern="1200">
                <a:solidFill>
                  <a:schemeClr val="bg1"/>
                </a:solidFill>
                <a:latin typeface="+mn-lt"/>
                <a:ea typeface="ＭＳ Ｐゴシック" charset="0"/>
                <a:cs typeface="ＭＳ Ｐゴシック" charset="-128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Your out-of-state ID</a:t>
            </a:r>
          </a:p>
          <a:p>
            <a:r>
              <a:rPr lang="en-US" sz="1600" dirty="0"/>
              <a:t>Proof of your identity</a:t>
            </a:r>
          </a:p>
          <a:p>
            <a:pPr lvl="1"/>
            <a:r>
              <a:rPr lang="en-US" sz="1200" dirty="0"/>
              <a:t>U.S. birth certificate</a:t>
            </a:r>
          </a:p>
          <a:p>
            <a:pPr lvl="1"/>
            <a:r>
              <a:rPr lang="en-US" sz="1200" dirty="0"/>
              <a:t>U.S. passport</a:t>
            </a:r>
          </a:p>
          <a:p>
            <a:r>
              <a:rPr lang="en-US" sz="1600" dirty="0"/>
              <a:t>Proof of ND residency</a:t>
            </a:r>
          </a:p>
          <a:p>
            <a:pPr lvl="1"/>
            <a:r>
              <a:rPr lang="en-US" sz="1200" dirty="0"/>
              <a:t>Government document</a:t>
            </a:r>
          </a:p>
          <a:p>
            <a:pPr lvl="1"/>
            <a:r>
              <a:rPr lang="en-US" sz="1200" dirty="0"/>
              <a:t>Lease</a:t>
            </a:r>
          </a:p>
          <a:p>
            <a:r>
              <a:rPr lang="en-US" sz="1600" dirty="0"/>
              <a:t>$15 (if getting driver’s license)</a:t>
            </a:r>
          </a:p>
        </p:txBody>
      </p:sp>
    </p:spTree>
    <p:extLst>
      <p:ext uri="{BB962C8B-B14F-4D97-AF65-F5344CB8AC3E}">
        <p14:creationId xmlns:p14="http://schemas.microsoft.com/office/powerpoint/2010/main" val="912060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1CBCC-35E5-412A-A331-651BA168D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956" y="398357"/>
            <a:ext cx="3517957" cy="1162050"/>
          </a:xfrm>
        </p:spPr>
        <p:txBody>
          <a:bodyPr/>
          <a:lstStyle/>
          <a:p>
            <a:r>
              <a:rPr lang="en-US" sz="2800" dirty="0"/>
              <a:t>What ‘government document’ can verify my address?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630D1-AA6E-4CC6-B3DF-D27ADA0D5E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0093" y="240558"/>
            <a:ext cx="5168843" cy="5853113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NDSU Registration and Records office will provide student address confirmations on letterhead. </a:t>
            </a:r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2000" dirty="0"/>
              <a:t>Students will need to present photo ID to Registration and Records staff.</a:t>
            </a:r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2000" dirty="0"/>
              <a:t>The address is confirmed, with an effective date, from information in Campus Connection.</a:t>
            </a:r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2000" dirty="0"/>
              <a:t>Questions may be directed to </a:t>
            </a:r>
            <a:r>
              <a:rPr lang="en-US" sz="2000" dirty="0">
                <a:solidFill>
                  <a:srgbClr val="00967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ndsu.registrar@ndsu.edu</a:t>
            </a:r>
            <a:r>
              <a:rPr lang="en-US" sz="2000" dirty="0">
                <a:solidFill>
                  <a:srgbClr val="009676"/>
                </a:solidFill>
              </a:rPr>
              <a:t> </a:t>
            </a:r>
            <a:r>
              <a:rPr lang="en-US" sz="2000" dirty="0"/>
              <a:t>or </a:t>
            </a:r>
          </a:p>
          <a:p>
            <a:pPr marL="0" indent="0">
              <a:buNone/>
            </a:pPr>
            <a:r>
              <a:rPr lang="en-US" sz="2000" dirty="0"/>
              <a:t>(701)231-7981.</a:t>
            </a:r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2000" dirty="0"/>
              <a:t>This counts as a government document since we are a state university!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Other documents that will work include utility bills, paychecks, or bank statements.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ED97EFD-7112-44BF-88B9-8D0BB43114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956" y="1810234"/>
            <a:ext cx="3144098" cy="4068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166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C11B-CEFE-4EEA-AD55-12A4CE03C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Getting to the DMV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C4C1D4B-45AF-4567-B40D-84A9D74EBE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2846"/>
          <a:stretch/>
        </p:blipFill>
        <p:spPr>
          <a:xfrm>
            <a:off x="4353844" y="988221"/>
            <a:ext cx="4407222" cy="5043532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47C87F-3C54-45E9-A026-E60271FA18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344290" cy="469106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Booking an appointment for a license: </a:t>
            </a:r>
            <a:r>
              <a:rPr lang="en-US" dirty="0">
                <a:solidFill>
                  <a:srgbClr val="00967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https://www.legis.nd.gov/lcn/assembly/constituentViews/public/findmylegislator.htm</a:t>
            </a:r>
            <a:endParaRPr lang="en-US" dirty="0">
              <a:solidFill>
                <a:srgbClr val="009676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9676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Both the Democratic-NPL and Republican Coordinated Campaign offices can provide rides to the DMV.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Democratic-NPL: (701)805-6063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Republican: (701)360-2053 </a:t>
            </a:r>
          </a:p>
        </p:txBody>
      </p:sp>
    </p:spTree>
    <p:extLst>
      <p:ext uri="{BB962C8B-B14F-4D97-AF65-F5344CB8AC3E}">
        <p14:creationId xmlns:p14="http://schemas.microsoft.com/office/powerpoint/2010/main" val="2114346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D63D6-E29E-43C2-BAE9-249A2C67A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48651"/>
            <a:ext cx="9144000" cy="1143000"/>
          </a:xfrm>
        </p:spPr>
        <p:txBody>
          <a:bodyPr/>
          <a:lstStyle/>
          <a:p>
            <a:r>
              <a:rPr lang="en-US" sz="4000" dirty="0"/>
              <a:t>“But I don’t know enough to vote.”</a:t>
            </a:r>
            <a:r>
              <a:rPr lang="en-US" sz="3600" b="1" dirty="0"/>
              <a:t> </a:t>
            </a:r>
            <a:br>
              <a:rPr lang="en-US" b="1" dirty="0"/>
            </a:br>
            <a:endParaRPr lang="en-US" sz="4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735381-4AF9-470E-B220-D1C1B9A36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49888"/>
            <a:ext cx="4040188" cy="639762"/>
          </a:xfrm>
        </p:spPr>
        <p:txBody>
          <a:bodyPr/>
          <a:lstStyle/>
          <a:p>
            <a:r>
              <a:rPr lang="en-US" sz="2800" dirty="0"/>
              <a:t>You can learn!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A012D2-A29B-420A-A700-0A4DBFE64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289650"/>
            <a:ext cx="8229600" cy="3525040"/>
          </a:xfrm>
        </p:spPr>
        <p:txBody>
          <a:bodyPr/>
          <a:lstStyle/>
          <a:p>
            <a:r>
              <a:rPr lang="en-US" sz="2000" dirty="0"/>
              <a:t>This sample ballot will let you know what will be on your ballot and give you information on the candidates and issues! </a:t>
            </a:r>
            <a:r>
              <a:rPr lang="en-US" sz="2000" dirty="0">
                <a:solidFill>
                  <a:srgbClr val="00967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https://ballotpedia.org/Sample_Ballot_Lookup</a:t>
            </a:r>
            <a:r>
              <a:rPr lang="en-US" sz="2000" dirty="0">
                <a:solidFill>
                  <a:srgbClr val="009676"/>
                </a:solidFill>
              </a:rPr>
              <a:t> </a:t>
            </a:r>
          </a:p>
          <a:p>
            <a:r>
              <a:rPr lang="en-US" sz="2000" dirty="0"/>
              <a:t>Your vote matters, and you don’t have to be an expert to voice your opinions!</a:t>
            </a:r>
          </a:p>
        </p:txBody>
      </p:sp>
    </p:spTree>
    <p:extLst>
      <p:ext uri="{BB962C8B-B14F-4D97-AF65-F5344CB8AC3E}">
        <p14:creationId xmlns:p14="http://schemas.microsoft.com/office/powerpoint/2010/main" val="3154912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D63D6-E29E-43C2-BAE9-249A2C67A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sz="4000" dirty="0"/>
              <a:t>ND Ballot Measure 1:</a:t>
            </a:r>
            <a:br>
              <a:rPr lang="en-US" sz="4000" dirty="0"/>
            </a:br>
            <a:r>
              <a:rPr lang="en-US" sz="2800" dirty="0"/>
              <a:t>Ethics Commission, Foreign Political Contribution Ban, and Conflicts of Interest Initiative</a:t>
            </a:r>
            <a:endParaRPr lang="en-US" sz="4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735381-4AF9-470E-B220-D1C1B9A36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49888"/>
            <a:ext cx="4040188" cy="639762"/>
          </a:xfrm>
        </p:spPr>
        <p:txBody>
          <a:bodyPr/>
          <a:lstStyle/>
          <a:p>
            <a:r>
              <a:rPr lang="en-US" sz="2800" dirty="0"/>
              <a:t>If enacted, would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A012D2-A29B-420A-A700-0A4DBFE64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289650"/>
            <a:ext cx="8229600" cy="3525040"/>
          </a:xfrm>
        </p:spPr>
        <p:txBody>
          <a:bodyPr/>
          <a:lstStyle/>
          <a:p>
            <a:r>
              <a:rPr lang="en-US" sz="2000" dirty="0"/>
              <a:t>Establish a five-member ethics commission with members chosen by the Governor, the Senate Majority Leader, and the Senate Minority Leader</a:t>
            </a:r>
            <a:endParaRPr lang="en-US" sz="1050" dirty="0"/>
          </a:p>
          <a:p>
            <a:r>
              <a:rPr lang="en-US" sz="2000" dirty="0"/>
              <a:t>Ban political contributions from foreign entities, governments, and individuals</a:t>
            </a:r>
            <a:endParaRPr lang="en-US" sz="1050" dirty="0"/>
          </a:p>
          <a:p>
            <a:r>
              <a:rPr lang="en-US" sz="2000" dirty="0"/>
              <a:t>Create restrictions on lobbyists regarding gifts, contributions, and qualifications</a:t>
            </a:r>
          </a:p>
          <a:p>
            <a:r>
              <a:rPr lang="en-US" sz="2000" dirty="0"/>
              <a:t>Create provisions designed to prevent conflicts of interest for government officials</a:t>
            </a:r>
          </a:p>
          <a:p>
            <a:r>
              <a:rPr lang="en-US" sz="2000" dirty="0"/>
              <a:t>Require campaign finance information to be publicly accessible</a:t>
            </a:r>
          </a:p>
        </p:txBody>
      </p:sp>
    </p:spTree>
    <p:extLst>
      <p:ext uri="{BB962C8B-B14F-4D97-AF65-F5344CB8AC3E}">
        <p14:creationId xmlns:p14="http://schemas.microsoft.com/office/powerpoint/2010/main" val="626873386"/>
      </p:ext>
    </p:extLst>
  </p:cSld>
  <p:clrMapOvr>
    <a:masterClrMapping/>
  </p:clrMapOvr>
</p:sld>
</file>

<file path=ppt/theme/theme1.xml><?xml version="1.0" encoding="utf-8"?>
<a:theme xmlns:a="http://schemas.openxmlformats.org/drawingml/2006/main" name="ndsu-templat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dsu-template1" id="{5AE96828-65EC-9047-A415-3EC8C92841C5}" vid="{CCEC7088-2FBF-4143-92D8-80AFDA3CC9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ndsu-template1</Template>
  <TotalTime>3221</TotalTime>
  <Words>1034</Words>
  <Application>Microsoft Office PowerPoint</Application>
  <PresentationFormat>On-screen Show (4:3)</PresentationFormat>
  <Paragraphs>118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ＭＳ Ｐゴシック</vt:lpstr>
      <vt:lpstr>Arial</vt:lpstr>
      <vt:lpstr>Calibri</vt:lpstr>
      <vt:lpstr>ndsu-template1</vt:lpstr>
      <vt:lpstr>PowerPoint Presentation</vt:lpstr>
      <vt:lpstr>Voting in ND</vt:lpstr>
      <vt:lpstr>Scenario 1: You have a North Dakota ID with your current address.</vt:lpstr>
      <vt:lpstr>Scenario 2: You have a North Dakota ID with an out-of-date address.</vt:lpstr>
      <vt:lpstr>Scenario 3: You have an out-of-state ID.</vt:lpstr>
      <vt:lpstr>What ‘government document’ can verify my address?</vt:lpstr>
      <vt:lpstr>Getting to the DMV</vt:lpstr>
      <vt:lpstr>“But I don’t know enough to vote.”  </vt:lpstr>
      <vt:lpstr>ND Ballot Measure 1: Ethics Commission, Foreign Political Contribution Ban, and Conflicts of Interest Initiative</vt:lpstr>
      <vt:lpstr>ND Ballot Measure 2: Citizen Requirement for Voting Amendment Initiative  </vt:lpstr>
      <vt:lpstr>ND Ballot Measure 3: Marijuana Legalization and Automatic Expungement Initiative </vt:lpstr>
      <vt:lpstr>ND Ballot Measure 4: Special License Plates and Free Access to State Parks for Volunteer Emergency Responders Initiative  </vt:lpstr>
      <vt:lpstr>Fargo Measure 1: Approval Voting Amendment of the Home Rule Charter for the City of Fargo</vt:lpstr>
      <vt:lpstr>Early Voting Oct. 29th-Nov. 2nd </vt:lpstr>
      <vt:lpstr>Your District, Legislators,  and Polling Location</vt:lpstr>
      <vt:lpstr>Rides to the Polls</vt:lpstr>
      <vt:lpstr>NDSU Student Government urges you to vote in the  2018 midterms</vt:lpstr>
    </vt:vector>
  </TitlesOfParts>
  <Company>North Dakota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Lindsey Pouliot</dc:creator>
  <cp:lastModifiedBy>Lindsey Pouliot</cp:lastModifiedBy>
  <cp:revision>42</cp:revision>
  <dcterms:created xsi:type="dcterms:W3CDTF">2018-10-17T18:07:47Z</dcterms:created>
  <dcterms:modified xsi:type="dcterms:W3CDTF">2018-10-24T03:14:22Z</dcterms:modified>
</cp:coreProperties>
</file>